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879" r:id="rId90"/>
    <p:sldId id="945" r:id="rId91"/>
    <p:sldId id="908" r:id="rId92"/>
    <p:sldId id="417" r:id="rId93"/>
    <p:sldId id="894" r:id="rId94"/>
    <p:sldId id="418" r:id="rId95"/>
    <p:sldId id="425" r:id="rId96"/>
    <p:sldId id="396" r:id="rId97"/>
    <p:sldId id="395" r:id="rId98"/>
    <p:sldId id="391" r:id="rId99"/>
    <p:sldId id="635" r:id="rId100"/>
    <p:sldId id="385" r:id="rId101"/>
    <p:sldId id="393" r:id="rId102"/>
    <p:sldId id="394" r:id="rId103"/>
    <p:sldId id="829" r:id="rId104"/>
    <p:sldId id="386" r:id="rId105"/>
    <p:sldId id="817" r:id="rId106"/>
    <p:sldId id="280" r:id="rId107"/>
    <p:sldId id="844" r:id="rId108"/>
    <p:sldId id="275" r:id="rId109"/>
    <p:sldId id="274" r:id="rId110"/>
    <p:sldId id="845" r:id="rId111"/>
    <p:sldId id="846" r:id="rId112"/>
    <p:sldId id="847" r:id="rId113"/>
    <p:sldId id="848" r:id="rId114"/>
    <p:sldId id="853" r:id="rId115"/>
    <p:sldId id="283" r:id="rId116"/>
    <p:sldId id="284" r:id="rId117"/>
    <p:sldId id="855" r:id="rId118"/>
    <p:sldId id="854" r:id="rId1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879"/>
            <p14:sldId id="945"/>
            <p14:sldId id="908"/>
            <p14:sldId id="417"/>
            <p14:sldId id="894"/>
            <p14:sldId id="418"/>
            <p14:sldId id="425"/>
          </p14:sldIdLst>
        </p14:section>
        <p14:section name="Ethics" id="{07641755-2088-458C-9AC6-FDE9097DC369}">
          <p14:sldIdLst>
            <p14:sldId id="396"/>
            <p14:sldId id="395"/>
            <p14:sldId id="391"/>
            <p14:sldId id="635"/>
            <p14:sldId id="385"/>
            <p14:sldId id="393"/>
            <p14:sldId id="394"/>
            <p14:sldId id="829"/>
            <p14:sldId id="386"/>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20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40540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100</a:t>
            </a:fld>
            <a:endParaRPr lang="en-US" altLang="zh-CN"/>
          </a:p>
        </p:txBody>
      </p:sp>
    </p:spTree>
    <p:extLst>
      <p:ext uri="{BB962C8B-B14F-4D97-AF65-F5344CB8AC3E}">
        <p14:creationId xmlns:p14="http://schemas.microsoft.com/office/powerpoint/2010/main" val="1697758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103</a:t>
            </a:fld>
            <a:endParaRPr lang="en-US" altLang="zh-CN"/>
          </a:p>
        </p:txBody>
      </p:sp>
    </p:spTree>
    <p:extLst>
      <p:ext uri="{BB962C8B-B14F-4D97-AF65-F5344CB8AC3E}">
        <p14:creationId xmlns:p14="http://schemas.microsoft.com/office/powerpoint/2010/main" val="23288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106</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107</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108</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109</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140355806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TIUU1xNqI8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jpeg"/><Relationship Id="rId4" Type="http://schemas.openxmlformats.org/officeDocument/2006/relationships/video" Target="../media/media2.mp4"/><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244195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331966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911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spTree>
    <p:extLst>
      <p:ext uri="{BB962C8B-B14F-4D97-AF65-F5344CB8AC3E}">
        <p14:creationId xmlns:p14="http://schemas.microsoft.com/office/powerpoint/2010/main" val="17525490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6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106</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117</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118</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14:00-16:00</a:t>
            </a:r>
          </a:p>
          <a:p>
            <a:r>
              <a:rPr lang="en-US" dirty="0"/>
              <a:t>Instructors </a:t>
            </a:r>
          </a:p>
          <a:p>
            <a:pPr lvl="1"/>
            <a:r>
              <a:rPr lang="en-US" dirty="0"/>
              <a:t>Z. Gu, Kalle Prorok</a:t>
            </a:r>
          </a:p>
          <a:p>
            <a:r>
              <a:rPr lang="en-US" dirty="0"/>
              <a:t>Zoom link: </a:t>
            </a:r>
            <a:r>
              <a:rPr lang="en-US" dirty="0">
                <a:hlinkClick r:id="rId3"/>
              </a:rPr>
              <a:t>https://umu.zoom.us/j/61403558067</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3362602"/>
          </a:xfrm>
        </p:spPr>
        <p:txBody>
          <a:bodyPr>
            <a:normAutofit/>
          </a:bodyPr>
          <a:lstStyle/>
          <a:p>
            <a:r>
              <a:rPr lang="en-US" sz="1400" dirty="0"/>
              <a:t>In 2018, a man died from a high-speed crash because his Tesla Autopilot system steered the car into a median on Highway 101 in Mountain View, CA.</a:t>
            </a:r>
          </a:p>
          <a:p>
            <a:r>
              <a:rPr lang="en-US" sz="1400" dirty="0"/>
              <a:t>NTSB’s investigation report, released in Feb 2020, lists 23 findings that enumerate all the factors that contributed to the fatal collision. </a:t>
            </a:r>
          </a:p>
          <a:p>
            <a:pPr lvl="1"/>
            <a:r>
              <a:rPr lang="en-US" sz="1200" dirty="0"/>
              <a:t>Limitations on Tesla's Autopilot </a:t>
            </a:r>
            <a:r>
              <a:rPr lang="en-US" sz="1200" dirty="0">
                <a:solidFill>
                  <a:srgbClr val="FF0000"/>
                </a:solidFill>
              </a:rPr>
              <a:t>Lane-Keeping Assistance (LKA) </a:t>
            </a:r>
            <a:r>
              <a:rPr lang="en-US" sz="1200" dirty="0"/>
              <a:t>caused the vehicle to veer into the median and failed to provide an alert to the driver in the seconds leading to the crash.</a:t>
            </a:r>
          </a:p>
          <a:p>
            <a:pPr lvl="1"/>
            <a:r>
              <a:rPr lang="en-US" sz="1200" dirty="0"/>
              <a:t>The collision avoidance system was not designed to detect a </a:t>
            </a:r>
            <a:r>
              <a:rPr lang="en-US" sz="1200" dirty="0">
                <a:solidFill>
                  <a:srgbClr val="FF0000"/>
                </a:solidFill>
              </a:rPr>
              <a:t>crash attenuator</a:t>
            </a:r>
            <a:r>
              <a:rPr lang="en-US" sz="1200" dirty="0"/>
              <a:t>, which resulted in a severe crash in which the automatic braking and collision warning systems failed to activate.</a:t>
            </a:r>
          </a:p>
          <a:p>
            <a:pPr lvl="1"/>
            <a:r>
              <a:rPr lang="en-US" sz="1200" dirty="0"/>
              <a:t>A failure of computer vision algorithm for </a:t>
            </a:r>
            <a:r>
              <a:rPr lang="en-US" sz="1200" dirty="0">
                <a:solidFill>
                  <a:srgbClr val="FF0000"/>
                </a:solidFill>
              </a:rPr>
              <a:t>lane tracking</a:t>
            </a:r>
            <a:r>
              <a:rPr lang="en-US" sz="1200" dirty="0"/>
              <a:t>.</a:t>
            </a:r>
          </a:p>
          <a:p>
            <a:r>
              <a:rPr lang="en-US" sz="1400" dirty="0"/>
              <a:t>Tesla Autopilot 2 almost crashes Into Barrier (similar to this crash)</a:t>
            </a:r>
          </a:p>
          <a:p>
            <a:pPr lvl="1"/>
            <a:r>
              <a:rPr lang="en-US" sz="1200" dirty="0">
                <a:hlinkClick r:id="rId3"/>
              </a:rPr>
              <a:t>https://www.youtube.com/watch?v=TIUU1xNqI8w</a:t>
            </a:r>
            <a:r>
              <a:rPr lang="en-US" sz="1200" dirty="0"/>
              <a:t> </a:t>
            </a:r>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43" y="402493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5"/>
          <a:stretch>
            <a:fillRect/>
          </a:stretch>
        </p:blipFill>
        <p:spPr>
          <a:xfrm>
            <a:off x="5508104" y="371703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fontScale="92500"/>
          </a:bodyPr>
          <a:lstStyle/>
          <a:p>
            <a:r>
              <a:rPr lang="en-US" dirty="0"/>
              <a:t>Tesla on Autopilot Crashes into Overturned Truck on Busy Highway 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dirty="0"/>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car according to 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fontScale="77500" lnSpcReduction="20000"/>
          </a:bodyPr>
          <a:lstStyle/>
          <a:p>
            <a:r>
              <a:rPr lang="en-US" dirty="0"/>
              <a:t>Weekly lecture topics</a:t>
            </a:r>
          </a:p>
          <a:p>
            <a:pPr lvl="1"/>
            <a:r>
              <a:rPr lang="en-US" dirty="0"/>
              <a:t>W1: Introduction and overview</a:t>
            </a:r>
          </a:p>
          <a:p>
            <a:pPr lvl="1"/>
            <a:r>
              <a:rPr lang="en-US" dirty="0"/>
              <a:t>W2: Functional Safety and ISO 26262 (no class on 5 Apr Mon. Easter Monday)</a:t>
            </a:r>
          </a:p>
          <a:p>
            <a:pPr lvl="1"/>
            <a:r>
              <a:rPr lang="en-US" dirty="0"/>
              <a:t>W3: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r>
              <a:rPr lang="en-US" dirty="0"/>
              <a:t>I will put lecture materials here instead of on Canvas. Please bookmark this link</a:t>
            </a:r>
          </a:p>
          <a:p>
            <a:pPr lvl="1"/>
            <a:r>
              <a:rPr lang="en-US" dirty="0">
                <a:hlinkClick r:id="rId3"/>
              </a:rPr>
              <a:t>https://guzonghua.github.io/saav/</a:t>
            </a:r>
            <a:r>
              <a:rPr lang="en-US" dirty="0"/>
              <a:t> </a:t>
            </a:r>
          </a:p>
          <a:p>
            <a:pPr lvl="1"/>
            <a:r>
              <a:rPr lang="en-US" dirty="0"/>
              <a:t>Since I may update slides slightly after each class, it is more convenient to put them here</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 Section</a:t>
            </a:r>
            <a:r>
              <a:rPr lang="en-US" altLang="zh-CN" dirty="0"/>
              <a:t>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287962"/>
          </a:xfrm>
        </p:spPr>
        <p:txBody>
          <a:bodyPr>
            <a:normAutofit fontScale="70000" lnSpcReduction="20000"/>
          </a:bodyPr>
          <a:lstStyle/>
          <a:p>
            <a:r>
              <a:rPr lang="en-US" dirty="0"/>
              <a:t>Labs </a:t>
            </a:r>
          </a:p>
          <a:p>
            <a:pPr lvl="1"/>
            <a:r>
              <a:rPr lang="en-US" dirty="0"/>
              <a:t>Lab1 in W3-4. Traffic sign classification with CNN </a:t>
            </a:r>
          </a:p>
          <a:p>
            <a:pPr lvl="1"/>
            <a:r>
              <a:rPr lang="en-US" dirty="0"/>
              <a:t>Lab2 in W5-6. Adversarial attacks on CNN classifier</a:t>
            </a:r>
          </a:p>
          <a:p>
            <a:pPr lvl="1"/>
            <a:r>
              <a:rPr lang="en-US" dirty="0"/>
              <a:t>Lab3 in W7-8. PID control</a:t>
            </a:r>
          </a:p>
          <a:p>
            <a:pPr lvl="1"/>
            <a:r>
              <a:rPr lang="en-US" dirty="0"/>
              <a:t>Lab4-5 in W9-10. RL applications in AD</a:t>
            </a:r>
          </a:p>
          <a:p>
            <a:pPr lvl="1"/>
            <a:r>
              <a:rPr lang="en-US" dirty="0"/>
              <a:t>Kalle will provide brief tutorials on related software frameworks throughout the term </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a:t>
            </a:r>
          </a:p>
          <a:p>
            <a:r>
              <a:rPr lang="en-US" dirty="0"/>
              <a:t>We will also keep the programming workload relatively low, e.g., you may be given a semi-complete program, and asked to  tune some hyper parameters, or fill in a few lines of missing code. Programming language is Python</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lnSpcReduction="10000"/>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AV Safety</a:t>
            </a:r>
          </a:p>
          <a:p>
            <a:pPr lvl="1"/>
            <a:r>
              <a:rPr lang="en-US" dirty="0"/>
              <a:t>Ethical Issues</a:t>
            </a:r>
          </a:p>
          <a:p>
            <a:pPr lvl="1"/>
            <a:r>
              <a:rPr lang="en-US" dirty="0"/>
              <a:t>V2X</a:t>
            </a:r>
            <a:endParaRPr lang="en-SE" dirty="0"/>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20000"/>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e.g. Google’s Tensor Processing Unit (TPU)</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high-performance multicore automotive ECUs.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493640"/>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8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Tree>
    <p:extLst>
      <p:ext uri="{BB962C8B-B14F-4D97-AF65-F5344CB8AC3E}">
        <p14:creationId xmlns:p14="http://schemas.microsoft.com/office/powerpoint/2010/main" val="4202001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619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287528850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3285</TotalTime>
  <Words>10396</Words>
  <Application>Microsoft Office PowerPoint</Application>
  <PresentationFormat>On-screen Show (4:3)</PresentationFormat>
  <Paragraphs>944</Paragraphs>
  <Slides>118</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 Sections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Robot Operating System (ROS)</vt:lpstr>
      <vt:lpstr>Apex.OS</vt:lpstr>
      <vt:lpstr>EB corbos</vt:lpstr>
      <vt:lpstr>NVIDIA DRIVE Software</vt:lpstr>
      <vt:lpstr>NVIDIA DRIVE</vt:lpstr>
      <vt:lpstr>Baidu Apollo</vt:lpstr>
      <vt:lpstr>Autoware</vt:lpstr>
      <vt:lpstr>ETHICAL ISSUES</vt:lpstr>
      <vt:lpstr>Two Introductory Videos</vt:lpstr>
      <vt:lpstr>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246</cp:revision>
  <dcterms:created xsi:type="dcterms:W3CDTF">2020-03-21T16:53:45Z</dcterms:created>
  <dcterms:modified xsi:type="dcterms:W3CDTF">2021-04-27T14:07:25Z</dcterms:modified>
</cp:coreProperties>
</file>